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21"/>
  </p:notesMasterIdLst>
  <p:sldIdLst>
    <p:sldId id="256" r:id="rId3"/>
    <p:sldId id="258" r:id="rId4"/>
    <p:sldId id="260" r:id="rId5"/>
    <p:sldId id="261" r:id="rId6"/>
    <p:sldId id="262" r:id="rId7"/>
    <p:sldId id="263" r:id="rId8"/>
    <p:sldId id="264" r:id="rId9"/>
    <p:sldId id="312" r:id="rId10"/>
    <p:sldId id="313" r:id="rId11"/>
    <p:sldId id="314" r:id="rId12"/>
    <p:sldId id="315" r:id="rId13"/>
    <p:sldId id="317" r:id="rId14"/>
    <p:sldId id="318" r:id="rId15"/>
    <p:sldId id="319" r:id="rId16"/>
    <p:sldId id="321" r:id="rId17"/>
    <p:sldId id="322" r:id="rId18"/>
    <p:sldId id="323" r:id="rId19"/>
    <p:sldId id="320" r:id="rId20"/>
  </p:sldIdLst>
  <p:sldSz cx="9144000" cy="5143500" type="screen16x9"/>
  <p:notesSz cx="6858000" cy="9144000"/>
  <p:embeddedFontLst>
    <p:embeddedFont>
      <p:font typeface="Anaheim" panose="020B0604020202020204" charset="0"/>
      <p:regular r:id="rId22"/>
    </p:embeddedFont>
    <p:embeddedFont>
      <p:font typeface="Inter" panose="020B0604020202020204" charset="0"/>
      <p:regular r:id="rId23"/>
      <p:bold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Montserrat Light" panose="00000400000000000000" pitchFamily="2" charset="0"/>
      <p:regular r:id="rId29"/>
      <p: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Raleway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4345"/>
    <a:srgbClr val="54B1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F32770-3AE3-44B6-8C07-855B1E369B69}">
  <a:tblStyle styleId="{20F32770-3AE3-44B6-8C07-855B1E369B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B868284-56A5-4741-B1A3-D9620D054B4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8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82586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93714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5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1426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8112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79504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80010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62985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735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27380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8314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1150" y="1642425"/>
            <a:ext cx="7321800" cy="13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Inter"/>
              <a:buNone/>
              <a:defRPr sz="72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911150" y="3025275"/>
            <a:ext cx="7321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14" name="Google Shape;14;p2"/>
          <p:cNvCxnSpPr/>
          <p:nvPr/>
        </p:nvCxnSpPr>
        <p:spPr>
          <a:xfrm rot="10800000">
            <a:off x="7617625" y="538550"/>
            <a:ext cx="81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2E59591-8D2D-BDD9-D7AA-275E74BDF9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70645" y="458898"/>
            <a:ext cx="913559" cy="9135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3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3"/>
          <p:cNvSpPr/>
          <p:nvPr/>
        </p:nvSpPr>
        <p:spPr>
          <a:xfrm>
            <a:off x="713225" y="980700"/>
            <a:ext cx="7704000" cy="3182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54EF9-CCBE-7973-AF9C-B8C1CDDA9D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005076-499A-5C12-6B00-0E2D46F4F5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1BA23-1DD8-B4B8-E492-EC4AC53FD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75FF3-9C96-991A-8796-26A242343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E8247-728B-F036-870C-1F551F6C3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3683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CC768-E69C-177C-4471-8FE2A65EE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148AC-9158-177C-0A9C-F8A4C4B2C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26450-3454-94D2-AD52-1CEB7DBAA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C6AFA-50E7-6FD8-C263-1BD932105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0B68A-949F-B460-DFB0-A4D3D0611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321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0AB6F-9771-61D4-80EE-D4BB1CD7B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E9AF6-2BFD-DBDC-26FA-78336E925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F4F29-DB9E-6287-0778-346189CD0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040BA-DA5B-DF22-6E04-9BC0A01EA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246D9-DA34-0E41-EAE4-DED145E04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7219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135D0-8ED9-AB4C-AF44-1AAD5A386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E2317-ABDF-0960-1DC1-BFF3787095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4B83CB-AEE8-7DA1-135B-48ED0B0E7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292C18-378E-1B60-E494-893C58C10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7B48CC-035A-7478-7D44-B2B598036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FF63D9-4092-2155-E56F-316CFFCA6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0779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774D2-1C7F-D49B-133D-5A1597F80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5B9182-DB25-4E87-6124-48484E3B1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859706-98ED-46EF-1463-C61D6F5AF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9EB904-D0D7-65F7-E788-65BF61521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8B72EC-8DB0-3C36-1813-D8C681AA06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69CE98-02D6-60B0-6A6C-426A578DA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B6D1BB-A293-6DCF-2D05-9950D307D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18977E-F9C5-76B6-A992-CAC4425ED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846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206D0-61AC-244A-1995-89E3B17DD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C7524E-DAC0-38D3-6B98-4DC541EAD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BFA844-8165-0D4C-68D7-F4FD8C2C8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640660-874C-4C28-B463-C235F95CF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8598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CD23E4-4D34-BA0A-D7ED-7AA6FEE46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1DC3CD-7D3A-F87D-EC16-C97DDD23B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75621-4473-1B0D-7DF2-4203C1C5E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9394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10D8F-50A0-61C0-3B32-62E2935D9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5F53B-D71C-1CD0-20AD-38440BD61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48ECA0-C2AD-6AF2-2990-CD940A020E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CE9B3E-43B1-1244-D46C-18FB6D63F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171468-D110-1613-B952-446A517CC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D10321-A989-E63D-A198-8A7D9B036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9024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61364-C781-8005-5B2A-F672CD985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555DAC-F63E-303B-E108-D6EEED07F5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E3EE2B-765E-56C7-9308-3737A4DBB9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D7EEC-F01E-2662-3775-A1071FEF9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3D8D7-94A8-7EB6-9DF2-92D92AC2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DA579A-B3EE-2A68-5E19-F8252E604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5535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713225" y="2208525"/>
            <a:ext cx="4164900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50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Inter"/>
              <a:buNone/>
              <a:defRPr sz="36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012925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>
            <a:off x="4993500" y="1012925"/>
            <a:ext cx="3437400" cy="4130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0A93-F3C9-0CCD-EB33-6E830403E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FADFA4-62E0-EF76-DDFA-83F64B981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ECE303-BFB2-4CB7-7EB3-C0BCB3427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1239A-7590-322E-6EBC-A5BF44591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0BBB8-F181-5707-1E3E-81AB05EEC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0854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038F1E-2B4B-C9F4-A088-96B2D52747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93A13-5E32-D157-9CBA-4B31E19D1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727CA-A5D2-8765-4353-67B8EF377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416A0-0136-50BC-A53C-265EE5586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34349-8D9F-7208-73B4-F117C796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2916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13225" y="1762625"/>
            <a:ext cx="4294800" cy="19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Montserrat Ligh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Montserrat Ligh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Montserrat Ligh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Montserrat Ligh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 Ligh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Montserrat Ligh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Montserrat Ligh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Montserrat Ligh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" name="Google Shape;38;p7"/>
          <p:cNvSpPr>
            <a:spLocks noGrp="1"/>
          </p:cNvSpPr>
          <p:nvPr>
            <p:ph type="pic" idx="2"/>
          </p:nvPr>
        </p:nvSpPr>
        <p:spPr>
          <a:xfrm>
            <a:off x="5376000" y="1551275"/>
            <a:ext cx="3768000" cy="2517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50457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1774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4" hasCustomPrompt="1"/>
          </p:nvPr>
        </p:nvSpPr>
        <p:spPr>
          <a:xfrm>
            <a:off x="3341033" y="150457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5" hasCustomPrompt="1"/>
          </p:nvPr>
        </p:nvSpPr>
        <p:spPr>
          <a:xfrm>
            <a:off x="3341033" y="31774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6" hasCustomPrompt="1"/>
          </p:nvPr>
        </p:nvSpPr>
        <p:spPr>
          <a:xfrm>
            <a:off x="5962074" y="150457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7" hasCustomPrompt="1"/>
          </p:nvPr>
        </p:nvSpPr>
        <p:spPr>
          <a:xfrm>
            <a:off x="5962074" y="31774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sz="3000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720000" y="1873788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8"/>
          </p:nvPr>
        </p:nvSpPr>
        <p:spPr>
          <a:xfrm>
            <a:off x="3341038" y="1873788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9"/>
          </p:nvPr>
        </p:nvSpPr>
        <p:spPr>
          <a:xfrm>
            <a:off x="5962075" y="1873788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3"/>
          </p:nvPr>
        </p:nvSpPr>
        <p:spPr>
          <a:xfrm>
            <a:off x="720000" y="3521401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4"/>
          </p:nvPr>
        </p:nvSpPr>
        <p:spPr>
          <a:xfrm>
            <a:off x="3341038" y="3521401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5"/>
          </p:nvPr>
        </p:nvSpPr>
        <p:spPr>
          <a:xfrm>
            <a:off x="5962075" y="3521401"/>
            <a:ext cx="2468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"/>
              <a:buNone/>
              <a:defRPr sz="18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6"/>
          </p:nvPr>
        </p:nvSpPr>
        <p:spPr>
          <a:xfrm>
            <a:off x="720000" y="2321400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7"/>
          </p:nvPr>
        </p:nvSpPr>
        <p:spPr>
          <a:xfrm>
            <a:off x="3341042" y="2321400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8"/>
          </p:nvPr>
        </p:nvSpPr>
        <p:spPr>
          <a:xfrm>
            <a:off x="5962096" y="2321400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9"/>
          </p:nvPr>
        </p:nvSpPr>
        <p:spPr>
          <a:xfrm>
            <a:off x="720000" y="3981175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20"/>
          </p:nvPr>
        </p:nvSpPr>
        <p:spPr>
          <a:xfrm>
            <a:off x="3341042" y="3981175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21"/>
          </p:nvPr>
        </p:nvSpPr>
        <p:spPr>
          <a:xfrm>
            <a:off x="5962096" y="3981175"/>
            <a:ext cx="24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1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/>
          <p:nvPr/>
        </p:nvSpPr>
        <p:spPr>
          <a:xfrm>
            <a:off x="713225" y="1425975"/>
            <a:ext cx="7704000" cy="2716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ubTitle" idx="1"/>
          </p:nvPr>
        </p:nvSpPr>
        <p:spPr>
          <a:xfrm>
            <a:off x="5331300" y="2263725"/>
            <a:ext cx="2764800" cy="15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2"/>
          </p:nvPr>
        </p:nvSpPr>
        <p:spPr>
          <a:xfrm>
            <a:off x="1580900" y="2263725"/>
            <a:ext cx="2764800" cy="15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3"/>
          </p:nvPr>
        </p:nvSpPr>
        <p:spPr>
          <a:xfrm>
            <a:off x="1580900" y="1704825"/>
            <a:ext cx="27648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4"/>
          </p:nvPr>
        </p:nvSpPr>
        <p:spPr>
          <a:xfrm>
            <a:off x="5331325" y="1704825"/>
            <a:ext cx="27648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2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ubTitle" idx="1"/>
          </p:nvPr>
        </p:nvSpPr>
        <p:spPr>
          <a:xfrm>
            <a:off x="5147100" y="1667625"/>
            <a:ext cx="3276900" cy="24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2"/>
          </p:nvPr>
        </p:nvSpPr>
        <p:spPr>
          <a:xfrm>
            <a:off x="720000" y="1667625"/>
            <a:ext cx="3276900" cy="24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4"/>
          <p:cNvSpPr/>
          <p:nvPr/>
        </p:nvSpPr>
        <p:spPr>
          <a:xfrm>
            <a:off x="713225" y="1425975"/>
            <a:ext cx="7704000" cy="2716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subTitle" idx="1"/>
          </p:nvPr>
        </p:nvSpPr>
        <p:spPr>
          <a:xfrm>
            <a:off x="937625" y="2234477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subTitle" idx="2"/>
          </p:nvPr>
        </p:nvSpPr>
        <p:spPr>
          <a:xfrm>
            <a:off x="3484347" y="2234477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subTitle" idx="3"/>
          </p:nvPr>
        </p:nvSpPr>
        <p:spPr>
          <a:xfrm>
            <a:off x="6031075" y="2234477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subTitle" idx="4"/>
          </p:nvPr>
        </p:nvSpPr>
        <p:spPr>
          <a:xfrm>
            <a:off x="937625" y="1820772"/>
            <a:ext cx="2175300" cy="41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subTitle" idx="5"/>
          </p:nvPr>
        </p:nvSpPr>
        <p:spPr>
          <a:xfrm>
            <a:off x="3484350" y="1820772"/>
            <a:ext cx="2175300" cy="41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subTitle" idx="6"/>
          </p:nvPr>
        </p:nvSpPr>
        <p:spPr>
          <a:xfrm>
            <a:off x="6031075" y="1820772"/>
            <a:ext cx="2175300" cy="41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2"/>
          <p:cNvPicPr preferRelativeResize="0"/>
          <p:nvPr/>
        </p:nvPicPr>
        <p:blipFill rotWithShape="1">
          <a:blip r:embed="rId2">
            <a:alphaModFix amt="15000"/>
          </a:blip>
          <a:srcRect t="14616" b="995"/>
          <a:stretch/>
        </p:blipFill>
        <p:spPr>
          <a:xfrm>
            <a:off x="-15600" y="780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cxnSp>
        <p:nvCxnSpPr>
          <p:cNvPr id="8" name="Google Shape;8;p1"/>
          <p:cNvCxnSpPr/>
          <p:nvPr/>
        </p:nvCxnSpPr>
        <p:spPr>
          <a:xfrm rot="10800000">
            <a:off x="7617625" y="538550"/>
            <a:ext cx="81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9;p1"/>
          <p:cNvCxnSpPr/>
          <p:nvPr/>
        </p:nvCxnSpPr>
        <p:spPr>
          <a:xfrm rot="10800000">
            <a:off x="720025" y="4604000"/>
            <a:ext cx="7755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2856F072-9793-A826-EED1-39395127B1A5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7570645" y="458898"/>
            <a:ext cx="913559" cy="913559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67" r:id="rId6"/>
    <p:sldLayoutId id="2147483668" r:id="rId7"/>
    <p:sldLayoutId id="2147483670" r:id="rId8"/>
    <p:sldLayoutId id="2147483678" r:id="rId9"/>
    <p:sldLayoutId id="2147483679" r:id="rId10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EB80C-8489-BE01-7DFB-DE664EDF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6F9F2-FA57-8CBC-3EEA-888FA39AB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5A781-7F83-AEF8-3F7A-291F4FFBDF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432402-82E7-444A-8A46-A910739C17DA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CC2E35-1140-1DA8-F3AA-3FF6ACE277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0280E-4CE7-ACAC-8E83-7EA164F92F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F71E5-5715-485B-81F7-4A79E6FED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29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Influenza">
                <a:extLst>
                  <a:ext uri="{FF2B5EF4-FFF2-40B4-BE49-F238E27FC236}">
                    <a16:creationId xmlns:a16="http://schemas.microsoft.com/office/drawing/2014/main" id="{316557DC-B897-1239-25C0-C1D14B80D9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60163791"/>
                  </p:ext>
                </p:extLst>
              </p:nvPr>
            </p:nvGraphicFramePr>
            <p:xfrm>
              <a:off x="5496399" y="1420918"/>
              <a:ext cx="2713454" cy="269441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713454" cy="2694412"/>
                    </a:xfrm>
                    <a:prstGeom prst="rect">
                      <a:avLst/>
                    </a:prstGeom>
                  </am3d:spPr>
                  <am3d:camera>
                    <am3d:pos x="0" y="0" z="809033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500" d="1000000"/>
                    <am3d:preTrans dx="58537" dy="4393" dz="-9789"/>
                    <am3d:scale>
                      <am3d:sx n="1000000" d="1000000"/>
                      <am3d:sy n="1000000" d="1000000"/>
                      <am3d:sz n="1000000" d="1000000"/>
                    </am3d:scale>
                    <am3d:rot ax="16200000" ay="18000000" az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9032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Influenza">
                <a:extLst>
                  <a:ext uri="{FF2B5EF4-FFF2-40B4-BE49-F238E27FC236}">
                    <a16:creationId xmlns:a16="http://schemas.microsoft.com/office/drawing/2014/main" id="{316557DC-B897-1239-25C0-C1D14B80D9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96399" y="1420918"/>
                <a:ext cx="2713454" cy="2694412"/>
              </a:xfrm>
              <a:prstGeom prst="rect">
                <a:avLst/>
              </a:prstGeom>
            </p:spPr>
          </p:pic>
        </mc:Fallback>
      </mc:AlternateContent>
      <p:sp>
        <p:nvSpPr>
          <p:cNvPr id="239" name="Google Shape;239;p40"/>
          <p:cNvSpPr txBox="1">
            <a:spLocks noGrp="1"/>
          </p:cNvSpPr>
          <p:nvPr>
            <p:ph type="ctrTitle"/>
          </p:nvPr>
        </p:nvSpPr>
        <p:spPr>
          <a:xfrm>
            <a:off x="911050" y="1004208"/>
            <a:ext cx="7321800" cy="19531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CoronaVirus Analysis</a:t>
            </a:r>
            <a:endParaRPr sz="5500" dirty="0"/>
          </a:p>
        </p:txBody>
      </p:sp>
      <p:sp>
        <p:nvSpPr>
          <p:cNvPr id="240" name="Google Shape;240;p40"/>
          <p:cNvSpPr txBox="1">
            <a:spLocks noGrp="1"/>
          </p:cNvSpPr>
          <p:nvPr>
            <p:ph type="subTitle" idx="1"/>
          </p:nvPr>
        </p:nvSpPr>
        <p:spPr>
          <a:xfrm>
            <a:off x="911050" y="2957326"/>
            <a:ext cx="7321900" cy="1051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54B1FE"/>
                </a:solidFill>
              </a:rPr>
              <a:t>Internship Task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Submitted by: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Tayyaba Ejaz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0" presetClass="exit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16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.065"/>
                                          </p:val>
                                        </p:tav>
                                        <p:tav tm="6660">
                                          <p:val>
                                            <p:fltVal val="0.2543"/>
                                          </p:val>
                                        </p:tav>
                                        <p:tav tm="9990">
                                          <p:val>
                                            <p:fltVal val="0.5589"/>
                                          </p:val>
                                        </p:tav>
                                        <p:tav tm="13320">
                                          <p:val>
                                            <p:fltVal val="0.97"/>
                                          </p:val>
                                        </p:tav>
                                        <p:tav tm="16650">
                                          <p:val>
                                            <p:fltVal val="1.4787"/>
                                          </p:val>
                                        </p:tav>
                                        <p:tav tm="19970">
                                          <p:val>
                                            <p:fltVal val="2.0742"/>
                                          </p:val>
                                        </p:tav>
                                        <p:tav tm="23290">
                                          <p:val>
                                            <p:fltVal val="2.7492"/>
                                          </p:val>
                                        </p:tav>
                                        <p:tav tm="26620">
                                          <p:val>
                                            <p:fltVal val="3.4972"/>
                                          </p:val>
                                        </p:tav>
                                        <p:tav tm="29950">
                                          <p:val>
                                            <p:fltVal val="4.3074"/>
                                          </p:val>
                                        </p:tav>
                                        <p:tav tm="33280">
                                          <p:val>
                                            <p:fltVal val="5.1709"/>
                                          </p:val>
                                        </p:tav>
                                        <p:tav tm="36610">
                                          <p:val>
                                            <p:fltVal val="6.079"/>
                                          </p:val>
                                        </p:tav>
                                        <p:tav tm="39940">
                                          <p:val>
                                            <p:fltVal val="7.0227"/>
                                          </p:val>
                                        </p:tav>
                                        <p:tav tm="43270">
                                          <p:val>
                                            <p:fltVal val="7.9931"/>
                                          </p:val>
                                        </p:tav>
                                        <p:tav tm="46600">
                                          <p:val>
                                            <p:fltVal val="8.9815"/>
                                          </p:val>
                                        </p:tav>
                                        <p:tav tm="49930">
                                          <p:val>
                                            <p:fltVal val="9.979"/>
                                          </p:val>
                                        </p:tav>
                                        <p:tav tm="53250">
                                          <p:val>
                                            <p:fltVal val="10.9736"/>
                                          </p:val>
                                        </p:tav>
                                        <p:tav tm="56580">
                                          <p:val>
                                            <p:fltVal val="11.9626"/>
                                          </p:val>
                                        </p:tav>
                                        <p:tav tm="59900">
                                          <p:val>
                                            <p:fltVal val="12.9311"/>
                                          </p:val>
                                        </p:tav>
                                        <p:tav tm="63220">
                                          <p:val>
                                            <p:fltVal val="13.8735"/>
                                          </p:val>
                                        </p:tav>
                                        <p:tav tm="66540">
                                          <p:val>
                                            <p:fltVal val="14.781"/>
                                          </p:val>
                                        </p:tav>
                                        <p:tav tm="69870">
                                          <p:val>
                                            <p:fltVal val="15.6471"/>
                                          </p:val>
                                        </p:tav>
                                        <p:tav tm="73190">
                                          <p:val>
                                            <p:fltVal val="16.4581"/>
                                          </p:val>
                                        </p:tav>
                                        <p:tav tm="76510">
                                          <p:val>
                                            <p:fltVal val="17.2077"/>
                                          </p:val>
                                        </p:tav>
                                        <p:tav tm="79830">
                                          <p:val>
                                            <p:fltVal val="17.8872"/>
                                          </p:val>
                                        </p:tav>
                                        <p:tav tm="83160">
                                          <p:val>
                                            <p:fltVal val="18.4895"/>
                                          </p:val>
                                        </p:tav>
                                        <p:tav tm="86480">
                                          <p:val>
                                            <p:fltVal val="19.0021"/>
                                          </p:val>
                                        </p:tav>
                                        <p:tav tm="89800">
                                          <p:val>
                                            <p:fltVal val="19.4182"/>
                                          </p:val>
                                        </p:tav>
                                        <p:tav tm="93120">
                                          <p:val>
                                            <p:fltVal val="19.729"/>
                                          </p:val>
                                        </p:tav>
                                        <p:tav tm="96450">
                                          <p:val>
                                            <p:fltVal val="19.9261"/>
                                          </p:val>
                                        </p:tav>
                                        <p:tav tm="100000">
                                          <p:val>
                                            <p:fltVal val="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9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>
            <a:spLocks noGrp="1"/>
          </p:cNvSpPr>
          <p:nvPr>
            <p:ph type="subTitle" idx="4"/>
          </p:nvPr>
        </p:nvSpPr>
        <p:spPr>
          <a:xfrm>
            <a:off x="872309" y="1550504"/>
            <a:ext cx="4371475" cy="6756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Find monthly average for confirmed, deaths, recovered</a:t>
            </a:r>
            <a:endParaRPr sz="18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FA81755-A076-5A6F-8C34-5906E416336A}"/>
              </a:ext>
            </a:extLst>
          </p:cNvPr>
          <p:cNvGrpSpPr/>
          <p:nvPr/>
        </p:nvGrpSpPr>
        <p:grpSpPr>
          <a:xfrm>
            <a:off x="999531" y="2155491"/>
            <a:ext cx="4244253" cy="1875821"/>
            <a:chOff x="999531" y="2155491"/>
            <a:chExt cx="4244253" cy="187582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B68A7A8-83D3-C3D4-667E-36847552DE42}"/>
                </a:ext>
              </a:extLst>
            </p:cNvPr>
            <p:cNvSpPr/>
            <p:nvPr/>
          </p:nvSpPr>
          <p:spPr>
            <a:xfrm>
              <a:off x="999531" y="2163442"/>
              <a:ext cx="4244253" cy="186787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BAC7A92-BE6E-DBC2-B308-F984C0CDC6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508"/>
            <a:stretch/>
          </p:blipFill>
          <p:spPr>
            <a:xfrm>
              <a:off x="999531" y="2155491"/>
              <a:ext cx="2922717" cy="1867870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FA9727E-D11D-10B5-23FB-B7D886D97A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44"/>
          <a:stretch/>
        </p:blipFill>
        <p:spPr>
          <a:xfrm>
            <a:off x="5243784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18111163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>
            <a:spLocks noGrp="1"/>
          </p:cNvSpPr>
          <p:nvPr>
            <p:ph type="subTitle" idx="4"/>
          </p:nvPr>
        </p:nvSpPr>
        <p:spPr>
          <a:xfrm>
            <a:off x="880259" y="1558456"/>
            <a:ext cx="4455065" cy="5847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Minimum values for confirmed, deaths, recovered per year</a:t>
            </a:r>
            <a:endParaRPr sz="18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E61410A-F3CE-BB3A-D640-B2A6BE21A25E}"/>
              </a:ext>
            </a:extLst>
          </p:cNvPr>
          <p:cNvGrpSpPr/>
          <p:nvPr/>
        </p:nvGrpSpPr>
        <p:grpSpPr>
          <a:xfrm>
            <a:off x="944309" y="2143202"/>
            <a:ext cx="4299475" cy="1903131"/>
            <a:chOff x="944309" y="2143202"/>
            <a:chExt cx="4299475" cy="190313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11079D0-EAAB-80EA-F7BA-561789FBE3E7}"/>
                </a:ext>
              </a:extLst>
            </p:cNvPr>
            <p:cNvSpPr/>
            <p:nvPr/>
          </p:nvSpPr>
          <p:spPr>
            <a:xfrm>
              <a:off x="944309" y="2143202"/>
              <a:ext cx="4299475" cy="19031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FBC33DE-6660-7E09-7F39-5B2FA8502C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4309" y="2143202"/>
              <a:ext cx="3502505" cy="1903131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4EEAB7B-F057-DEF1-C45A-6E4339EB92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44"/>
          <a:stretch/>
        </p:blipFill>
        <p:spPr>
          <a:xfrm>
            <a:off x="5243784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12788853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>
            <a:spLocks noGrp="1"/>
          </p:cNvSpPr>
          <p:nvPr>
            <p:ph type="subTitle" idx="4"/>
          </p:nvPr>
        </p:nvSpPr>
        <p:spPr>
          <a:xfrm>
            <a:off x="914651" y="1526651"/>
            <a:ext cx="4038807" cy="67878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maximum values for confirmed, deaths, recovered per year</a:t>
            </a:r>
            <a:endParaRPr sz="18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51C0D9-700E-B584-008C-9832E20AD922}"/>
              </a:ext>
            </a:extLst>
          </p:cNvPr>
          <p:cNvGrpSpPr/>
          <p:nvPr/>
        </p:nvGrpSpPr>
        <p:grpSpPr>
          <a:xfrm>
            <a:off x="944309" y="2143202"/>
            <a:ext cx="4299475" cy="1854295"/>
            <a:chOff x="944309" y="2143202"/>
            <a:chExt cx="4299475" cy="185429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F16A7A8-12B2-2C8D-D642-AC126A2AEE1D}"/>
                </a:ext>
              </a:extLst>
            </p:cNvPr>
            <p:cNvSpPr/>
            <p:nvPr/>
          </p:nvSpPr>
          <p:spPr>
            <a:xfrm>
              <a:off x="944309" y="2143202"/>
              <a:ext cx="4299475" cy="185429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9FC6C9-FE3A-66B8-3A2C-8B51532AE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4309" y="2143202"/>
              <a:ext cx="4038808" cy="1854295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7E1F3DD-C83E-FB73-D530-1FBBEF033A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44"/>
          <a:stretch/>
        </p:blipFill>
        <p:spPr>
          <a:xfrm>
            <a:off x="5243784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37380519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>
            <a:spLocks noGrp="1"/>
          </p:cNvSpPr>
          <p:nvPr>
            <p:ph type="subTitle" idx="4"/>
          </p:nvPr>
        </p:nvSpPr>
        <p:spPr>
          <a:xfrm>
            <a:off x="874991" y="1513413"/>
            <a:ext cx="4229030" cy="6628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Total number of case of confirmed, deaths, recovered each month</a:t>
            </a:r>
            <a:endParaRPr sz="18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0013393-C878-57BC-9955-91013E6B5E16}"/>
              </a:ext>
            </a:extLst>
          </p:cNvPr>
          <p:cNvGrpSpPr/>
          <p:nvPr/>
        </p:nvGrpSpPr>
        <p:grpSpPr>
          <a:xfrm>
            <a:off x="996914" y="2120639"/>
            <a:ext cx="4254820" cy="1942477"/>
            <a:chOff x="996914" y="2120639"/>
            <a:chExt cx="4254820" cy="194247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C079C7C-552E-EFF7-5874-D3694CB4BCC1}"/>
                </a:ext>
              </a:extLst>
            </p:cNvPr>
            <p:cNvSpPr/>
            <p:nvPr/>
          </p:nvSpPr>
          <p:spPr>
            <a:xfrm>
              <a:off x="1014753" y="2120640"/>
              <a:ext cx="4236981" cy="194247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F8FBB7-0105-5934-8F93-701B36A01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6914" y="2120639"/>
              <a:ext cx="3467171" cy="1942477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232443C-5A39-D33D-8071-4FDF5871ED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44"/>
          <a:stretch/>
        </p:blipFill>
        <p:spPr>
          <a:xfrm>
            <a:off x="5251735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19110208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>
            <a:spLocks noGrp="1"/>
          </p:cNvSpPr>
          <p:nvPr>
            <p:ph type="subTitle" idx="4"/>
          </p:nvPr>
        </p:nvSpPr>
        <p:spPr>
          <a:xfrm>
            <a:off x="896907" y="1510747"/>
            <a:ext cx="4229030" cy="6158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Check how corona virus spread out with respect to confirmed case</a:t>
            </a:r>
            <a:endParaRPr sz="18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BB7ECE2-5CF1-38D9-01EE-8B7A5BE46CCE}"/>
              </a:ext>
            </a:extLst>
          </p:cNvPr>
          <p:cNvGrpSpPr/>
          <p:nvPr/>
        </p:nvGrpSpPr>
        <p:grpSpPr>
          <a:xfrm>
            <a:off x="896907" y="2062293"/>
            <a:ext cx="4346877" cy="2014418"/>
            <a:chOff x="896907" y="2062293"/>
            <a:chExt cx="4346877" cy="201441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EE424F3-7C01-3ED7-C000-E03C31DEEAC2}"/>
                </a:ext>
              </a:extLst>
            </p:cNvPr>
            <p:cNvSpPr/>
            <p:nvPr/>
          </p:nvSpPr>
          <p:spPr>
            <a:xfrm>
              <a:off x="896907" y="2062293"/>
              <a:ext cx="4346877" cy="201441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F8FBB7-0105-5934-8F93-701B36A010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/>
            <a:stretch/>
          </p:blipFill>
          <p:spPr>
            <a:xfrm>
              <a:off x="896907" y="2062293"/>
              <a:ext cx="3595580" cy="2014418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D09B6D8-93D3-5746-01BE-E475637081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44"/>
          <a:stretch/>
        </p:blipFill>
        <p:spPr>
          <a:xfrm>
            <a:off x="5243784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10642835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>
            <a:spLocks noGrp="1"/>
          </p:cNvSpPr>
          <p:nvPr>
            <p:ph type="subTitle" idx="4"/>
          </p:nvPr>
        </p:nvSpPr>
        <p:spPr>
          <a:xfrm>
            <a:off x="859805" y="1512902"/>
            <a:ext cx="4602742" cy="6555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Check how corona virus spread out with respect to death case per month</a:t>
            </a:r>
            <a:endParaRPr sz="18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49126AF-1991-E5CF-9C33-1112EE80FE74}"/>
              </a:ext>
            </a:extLst>
          </p:cNvPr>
          <p:cNvGrpSpPr/>
          <p:nvPr/>
        </p:nvGrpSpPr>
        <p:grpSpPr>
          <a:xfrm>
            <a:off x="859805" y="2135425"/>
            <a:ext cx="4483472" cy="1950308"/>
            <a:chOff x="859805" y="2135425"/>
            <a:chExt cx="4483472" cy="195030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46DEEDB-AB42-01B5-6C7D-142B8AD1776B}"/>
                </a:ext>
              </a:extLst>
            </p:cNvPr>
            <p:cNvSpPr/>
            <p:nvPr/>
          </p:nvSpPr>
          <p:spPr>
            <a:xfrm>
              <a:off x="859805" y="2135425"/>
              <a:ext cx="4483472" cy="195030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73D6BB0-9517-8197-5C56-ACA5A351BB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9805" y="2135425"/>
              <a:ext cx="3274873" cy="1950308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EEEE87A-47D0-03F2-87EF-970160D416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44"/>
          <a:stretch/>
        </p:blipFill>
        <p:spPr>
          <a:xfrm>
            <a:off x="5243784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22760661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977593-0E19-A3BD-810E-623642ED9EC7}"/>
              </a:ext>
            </a:extLst>
          </p:cNvPr>
          <p:cNvSpPr/>
          <p:nvPr/>
        </p:nvSpPr>
        <p:spPr>
          <a:xfrm>
            <a:off x="884511" y="2143202"/>
            <a:ext cx="4359274" cy="18798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Google Shape;340;p48"/>
          <p:cNvSpPr txBox="1">
            <a:spLocks noGrp="1"/>
          </p:cNvSpPr>
          <p:nvPr>
            <p:ph type="subTitle" idx="4"/>
          </p:nvPr>
        </p:nvSpPr>
        <p:spPr>
          <a:xfrm>
            <a:off x="884510" y="1534601"/>
            <a:ext cx="3905510" cy="6887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Country having highest number of the Confirmed case</a:t>
            </a:r>
            <a:endParaRPr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72958A-75DB-DEF7-2C78-A1E436078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510" y="2144494"/>
            <a:ext cx="3690825" cy="18798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95998F-6714-814D-2F80-CDD616618F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44"/>
          <a:stretch/>
        </p:blipFill>
        <p:spPr>
          <a:xfrm>
            <a:off x="5243784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28248126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>
            <a:spLocks noGrp="1"/>
          </p:cNvSpPr>
          <p:nvPr>
            <p:ph type="subTitle" idx="4"/>
          </p:nvPr>
        </p:nvSpPr>
        <p:spPr>
          <a:xfrm>
            <a:off x="900412" y="1537634"/>
            <a:ext cx="3782906" cy="6487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Country having lowest number of the death case</a:t>
            </a:r>
            <a:endParaRPr sz="18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0FC239C-6633-4200-55EC-9F2A7E089B6D}"/>
              </a:ext>
            </a:extLst>
          </p:cNvPr>
          <p:cNvGrpSpPr/>
          <p:nvPr/>
        </p:nvGrpSpPr>
        <p:grpSpPr>
          <a:xfrm>
            <a:off x="928406" y="2111170"/>
            <a:ext cx="4331280" cy="1886327"/>
            <a:chOff x="928406" y="2111170"/>
            <a:chExt cx="4331280" cy="188632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9E03303-45B8-397E-67B2-BDCA893EB65B}"/>
                </a:ext>
              </a:extLst>
            </p:cNvPr>
            <p:cNvSpPr/>
            <p:nvPr/>
          </p:nvSpPr>
          <p:spPr>
            <a:xfrm>
              <a:off x="944309" y="2111170"/>
              <a:ext cx="4315377" cy="188632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114484A-0953-80B5-97D0-A0F839AD7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8406" y="2111170"/>
              <a:ext cx="3643593" cy="1877179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ED7C0AE-13ED-3739-9A64-756C8A51CC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44"/>
          <a:stretch/>
        </p:blipFill>
        <p:spPr>
          <a:xfrm>
            <a:off x="5259686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23318239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>
            <a:spLocks noGrp="1"/>
          </p:cNvSpPr>
          <p:nvPr>
            <p:ph type="subTitle" idx="1"/>
          </p:nvPr>
        </p:nvSpPr>
        <p:spPr>
          <a:xfrm>
            <a:off x="841521" y="1969084"/>
            <a:ext cx="4302974" cy="1094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D14345"/>
                </a:solidFill>
              </a:rPr>
              <a:t>These were exploration done using MySQL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Influenza">
                <a:extLst>
                  <a:ext uri="{FF2B5EF4-FFF2-40B4-BE49-F238E27FC236}">
                    <a16:creationId xmlns:a16="http://schemas.microsoft.com/office/drawing/2014/main" id="{938288A3-1619-07D3-8A07-32ACD736F25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71126788"/>
                  </p:ext>
                </p:extLst>
              </p:nvPr>
            </p:nvGraphicFramePr>
            <p:xfrm>
              <a:off x="5496399" y="1420918"/>
              <a:ext cx="2713454" cy="269441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713454" cy="2694412"/>
                    </a:xfrm>
                    <a:prstGeom prst="rect">
                      <a:avLst/>
                    </a:prstGeom>
                  </am3d:spPr>
                  <am3d:camera>
                    <am3d:pos x="0" y="0" z="809033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500" d="1000000"/>
                    <am3d:preTrans dx="58537" dy="4393" dz="-9789"/>
                    <am3d:scale>
                      <am3d:sx n="1000000" d="1000000"/>
                      <am3d:sy n="1000000" d="1000000"/>
                      <am3d:sz n="1000000" d="1000000"/>
                    </am3d:scale>
                    <am3d:rot ax="16200000" ay="18000000" az="54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9032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Influenza">
                <a:extLst>
                  <a:ext uri="{FF2B5EF4-FFF2-40B4-BE49-F238E27FC236}">
                    <a16:creationId xmlns:a16="http://schemas.microsoft.com/office/drawing/2014/main" id="{938288A3-1619-07D3-8A07-32ACD736F25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96399" y="1420918"/>
                <a:ext cx="2713454" cy="269441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49593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0" presetClass="exit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16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.065"/>
                                          </p:val>
                                        </p:tav>
                                        <p:tav tm="6660">
                                          <p:val>
                                            <p:fltVal val="0.2543"/>
                                          </p:val>
                                        </p:tav>
                                        <p:tav tm="9990">
                                          <p:val>
                                            <p:fltVal val="0.5589"/>
                                          </p:val>
                                        </p:tav>
                                        <p:tav tm="13320">
                                          <p:val>
                                            <p:fltVal val="0.97"/>
                                          </p:val>
                                        </p:tav>
                                        <p:tav tm="16650">
                                          <p:val>
                                            <p:fltVal val="1.4787"/>
                                          </p:val>
                                        </p:tav>
                                        <p:tav tm="19970">
                                          <p:val>
                                            <p:fltVal val="2.0742"/>
                                          </p:val>
                                        </p:tav>
                                        <p:tav tm="23290">
                                          <p:val>
                                            <p:fltVal val="2.7492"/>
                                          </p:val>
                                        </p:tav>
                                        <p:tav tm="26620">
                                          <p:val>
                                            <p:fltVal val="3.4972"/>
                                          </p:val>
                                        </p:tav>
                                        <p:tav tm="29950">
                                          <p:val>
                                            <p:fltVal val="4.3074"/>
                                          </p:val>
                                        </p:tav>
                                        <p:tav tm="33280">
                                          <p:val>
                                            <p:fltVal val="5.1709"/>
                                          </p:val>
                                        </p:tav>
                                        <p:tav tm="36610">
                                          <p:val>
                                            <p:fltVal val="6.079"/>
                                          </p:val>
                                        </p:tav>
                                        <p:tav tm="39940">
                                          <p:val>
                                            <p:fltVal val="7.0227"/>
                                          </p:val>
                                        </p:tav>
                                        <p:tav tm="43270">
                                          <p:val>
                                            <p:fltVal val="7.9931"/>
                                          </p:val>
                                        </p:tav>
                                        <p:tav tm="46600">
                                          <p:val>
                                            <p:fltVal val="8.9815"/>
                                          </p:val>
                                        </p:tav>
                                        <p:tav tm="49930">
                                          <p:val>
                                            <p:fltVal val="9.979"/>
                                          </p:val>
                                        </p:tav>
                                        <p:tav tm="53250">
                                          <p:val>
                                            <p:fltVal val="10.9736"/>
                                          </p:val>
                                        </p:tav>
                                        <p:tav tm="56580">
                                          <p:val>
                                            <p:fltVal val="11.9626"/>
                                          </p:val>
                                        </p:tav>
                                        <p:tav tm="59900">
                                          <p:val>
                                            <p:fltVal val="12.9311"/>
                                          </p:val>
                                        </p:tav>
                                        <p:tav tm="63220">
                                          <p:val>
                                            <p:fltVal val="13.8735"/>
                                          </p:val>
                                        </p:tav>
                                        <p:tav tm="66540">
                                          <p:val>
                                            <p:fltVal val="14.781"/>
                                          </p:val>
                                        </p:tav>
                                        <p:tav tm="69870">
                                          <p:val>
                                            <p:fltVal val="15.6471"/>
                                          </p:val>
                                        </p:tav>
                                        <p:tav tm="73190">
                                          <p:val>
                                            <p:fltVal val="16.4581"/>
                                          </p:val>
                                        </p:tav>
                                        <p:tav tm="76510">
                                          <p:val>
                                            <p:fltVal val="17.2077"/>
                                          </p:val>
                                        </p:tav>
                                        <p:tav tm="79830">
                                          <p:val>
                                            <p:fltVal val="17.8872"/>
                                          </p:val>
                                        </p:tav>
                                        <p:tav tm="83160">
                                          <p:val>
                                            <p:fltVal val="18.4895"/>
                                          </p:val>
                                        </p:tav>
                                        <p:tav tm="86480">
                                          <p:val>
                                            <p:fltVal val="19.0021"/>
                                          </p:val>
                                        </p:tav>
                                        <p:tav tm="89800">
                                          <p:val>
                                            <p:fltVal val="19.4182"/>
                                          </p:val>
                                        </p:tav>
                                        <p:tav tm="93120">
                                          <p:val>
                                            <p:fltVal val="19.729"/>
                                          </p:val>
                                        </p:tav>
                                        <p:tav tm="96450">
                                          <p:val>
                                            <p:fltVal val="19.9261"/>
                                          </p:val>
                                        </p:tav>
                                        <p:tav tm="100000">
                                          <p:val>
                                            <p:fltVal val="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55" name="Google Shape;255;p42"/>
          <p:cNvSpPr txBox="1">
            <a:spLocks noGrp="1"/>
          </p:cNvSpPr>
          <p:nvPr>
            <p:ph type="title" idx="2"/>
          </p:nvPr>
        </p:nvSpPr>
        <p:spPr>
          <a:xfrm>
            <a:off x="866686" y="1503682"/>
            <a:ext cx="86372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4B1FE"/>
                </a:solidFill>
              </a:rPr>
              <a:t>01</a:t>
            </a:r>
            <a:endParaRPr dirty="0">
              <a:solidFill>
                <a:srgbClr val="54B1FE"/>
              </a:solidFill>
            </a:endParaRPr>
          </a:p>
        </p:txBody>
      </p:sp>
      <p:sp>
        <p:nvSpPr>
          <p:cNvPr id="256" name="Google Shape;256;p42"/>
          <p:cNvSpPr txBox="1">
            <a:spLocks noGrp="1"/>
          </p:cNvSpPr>
          <p:nvPr>
            <p:ph type="title" idx="3"/>
          </p:nvPr>
        </p:nvSpPr>
        <p:spPr>
          <a:xfrm>
            <a:off x="5375082" y="3162629"/>
            <a:ext cx="86372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4B1FE"/>
                </a:solidFill>
              </a:rPr>
              <a:t>04</a:t>
            </a:r>
            <a:endParaRPr dirty="0">
              <a:solidFill>
                <a:srgbClr val="54B1FE"/>
              </a:solidFill>
            </a:endParaRPr>
          </a:p>
        </p:txBody>
      </p:sp>
      <p:sp>
        <p:nvSpPr>
          <p:cNvPr id="257" name="Google Shape;257;p42"/>
          <p:cNvSpPr txBox="1">
            <a:spLocks noGrp="1"/>
          </p:cNvSpPr>
          <p:nvPr>
            <p:ph type="title" idx="4"/>
          </p:nvPr>
        </p:nvSpPr>
        <p:spPr>
          <a:xfrm>
            <a:off x="5375082" y="1502003"/>
            <a:ext cx="86372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4B1FE"/>
                </a:solidFill>
              </a:rPr>
              <a:t>02</a:t>
            </a:r>
            <a:endParaRPr dirty="0">
              <a:solidFill>
                <a:srgbClr val="54B1FE"/>
              </a:solidFill>
            </a:endParaRPr>
          </a:p>
        </p:txBody>
      </p:sp>
      <p:sp>
        <p:nvSpPr>
          <p:cNvPr id="259" name="Google Shape;259;p42"/>
          <p:cNvSpPr txBox="1">
            <a:spLocks noGrp="1"/>
          </p:cNvSpPr>
          <p:nvPr>
            <p:ph type="title" idx="6"/>
          </p:nvPr>
        </p:nvSpPr>
        <p:spPr>
          <a:xfrm>
            <a:off x="866686" y="3149253"/>
            <a:ext cx="86372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4B1FE"/>
                </a:solidFill>
              </a:rPr>
              <a:t>03</a:t>
            </a:r>
            <a:endParaRPr dirty="0">
              <a:solidFill>
                <a:srgbClr val="54B1FE"/>
              </a:solidFill>
            </a:endParaRPr>
          </a:p>
        </p:txBody>
      </p:sp>
      <p:sp>
        <p:nvSpPr>
          <p:cNvPr id="261" name="Google Shape;261;p42"/>
          <p:cNvSpPr txBox="1">
            <a:spLocks noGrp="1"/>
          </p:cNvSpPr>
          <p:nvPr>
            <p:ph type="subTitle" idx="1"/>
          </p:nvPr>
        </p:nvSpPr>
        <p:spPr>
          <a:xfrm>
            <a:off x="871937" y="1873788"/>
            <a:ext cx="3011962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</a:t>
            </a:r>
            <a:r>
              <a:rPr lang="en-US" dirty="0"/>
              <a:t>ha</a:t>
            </a:r>
            <a:r>
              <a:rPr lang="en" dirty="0"/>
              <a:t>t is corona Virus</a:t>
            </a:r>
            <a:endParaRPr dirty="0"/>
          </a:p>
        </p:txBody>
      </p:sp>
      <p:sp>
        <p:nvSpPr>
          <p:cNvPr id="262" name="Google Shape;262;p42"/>
          <p:cNvSpPr txBox="1">
            <a:spLocks noGrp="1"/>
          </p:cNvSpPr>
          <p:nvPr>
            <p:ph type="subTitle" idx="8"/>
          </p:nvPr>
        </p:nvSpPr>
        <p:spPr>
          <a:xfrm>
            <a:off x="5375087" y="1887655"/>
            <a:ext cx="2902226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Overview</a:t>
            </a:r>
            <a:endParaRPr dirty="0"/>
          </a:p>
        </p:txBody>
      </p:sp>
      <p:sp>
        <p:nvSpPr>
          <p:cNvPr id="263" name="Google Shape;263;p42"/>
          <p:cNvSpPr txBox="1">
            <a:spLocks noGrp="1"/>
          </p:cNvSpPr>
          <p:nvPr>
            <p:ph type="subTitle" idx="9"/>
          </p:nvPr>
        </p:nvSpPr>
        <p:spPr>
          <a:xfrm>
            <a:off x="908416" y="3518471"/>
            <a:ext cx="2902227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Description</a:t>
            </a:r>
            <a:endParaRPr dirty="0"/>
          </a:p>
        </p:txBody>
      </p:sp>
      <p:sp>
        <p:nvSpPr>
          <p:cNvPr id="264" name="Google Shape;264;p42"/>
          <p:cNvSpPr txBox="1">
            <a:spLocks noGrp="1"/>
          </p:cNvSpPr>
          <p:nvPr>
            <p:ph type="subTitle" idx="13"/>
          </p:nvPr>
        </p:nvSpPr>
        <p:spPr>
          <a:xfrm>
            <a:off x="5375082" y="3545894"/>
            <a:ext cx="2902226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Exploration</a:t>
            </a:r>
            <a:endParaRPr dirty="0"/>
          </a:p>
        </p:txBody>
      </p:sp>
      <p:sp>
        <p:nvSpPr>
          <p:cNvPr id="267" name="Google Shape;267;p42"/>
          <p:cNvSpPr txBox="1">
            <a:spLocks noGrp="1"/>
          </p:cNvSpPr>
          <p:nvPr>
            <p:ph type="subTitle" idx="16"/>
          </p:nvPr>
        </p:nvSpPr>
        <p:spPr>
          <a:xfrm>
            <a:off x="866687" y="2269884"/>
            <a:ext cx="25841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4345"/>
                </a:solidFill>
                <a:latin typeface="Montserrat"/>
                <a:sym typeface="Montserrat"/>
              </a:rPr>
              <a:t>Introduction to corona</a:t>
            </a:r>
            <a:endParaRPr dirty="0">
              <a:solidFill>
                <a:srgbClr val="D14345"/>
              </a:solidFill>
            </a:endParaRPr>
          </a:p>
        </p:txBody>
      </p:sp>
      <p:sp>
        <p:nvSpPr>
          <p:cNvPr id="268" name="Google Shape;268;p42"/>
          <p:cNvSpPr txBox="1">
            <a:spLocks noGrp="1"/>
          </p:cNvSpPr>
          <p:nvPr>
            <p:ph type="subTitle" idx="17"/>
          </p:nvPr>
        </p:nvSpPr>
        <p:spPr>
          <a:xfrm>
            <a:off x="5375082" y="2289742"/>
            <a:ext cx="25424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4345"/>
                </a:solidFill>
                <a:latin typeface="Montserrat"/>
                <a:ea typeface="Montserrat"/>
                <a:cs typeface="Montserrat"/>
                <a:sym typeface="Montserrat"/>
              </a:rPr>
              <a:t>What is in the dataset</a:t>
            </a:r>
            <a:endParaRPr dirty="0">
              <a:solidFill>
                <a:srgbClr val="D14345"/>
              </a:solidFill>
            </a:endParaRPr>
          </a:p>
        </p:txBody>
      </p:sp>
      <p:sp>
        <p:nvSpPr>
          <p:cNvPr id="269" name="Google Shape;269;p42"/>
          <p:cNvSpPr txBox="1">
            <a:spLocks noGrp="1"/>
          </p:cNvSpPr>
          <p:nvPr>
            <p:ph type="subTitle" idx="18"/>
          </p:nvPr>
        </p:nvSpPr>
        <p:spPr>
          <a:xfrm>
            <a:off x="908416" y="3909843"/>
            <a:ext cx="25424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4345"/>
                </a:solidFill>
                <a:latin typeface="Montserrat"/>
                <a:ea typeface="Montserrat"/>
                <a:cs typeface="Montserrat"/>
                <a:sym typeface="Montserrat"/>
              </a:rPr>
              <a:t>Description of columns</a:t>
            </a:r>
            <a:endParaRPr dirty="0">
              <a:solidFill>
                <a:srgbClr val="D14345"/>
              </a:solidFill>
            </a:endParaRPr>
          </a:p>
        </p:txBody>
      </p:sp>
      <p:sp>
        <p:nvSpPr>
          <p:cNvPr id="270" name="Google Shape;270;p42"/>
          <p:cNvSpPr txBox="1">
            <a:spLocks noGrp="1"/>
          </p:cNvSpPr>
          <p:nvPr>
            <p:ph type="subTitle" idx="19"/>
          </p:nvPr>
        </p:nvSpPr>
        <p:spPr>
          <a:xfrm>
            <a:off x="5375082" y="3909843"/>
            <a:ext cx="254245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4345"/>
                </a:solidFill>
                <a:latin typeface="Montserrat"/>
                <a:ea typeface="Montserrat"/>
                <a:cs typeface="Montserrat"/>
                <a:sym typeface="Montserrat"/>
              </a:rPr>
              <a:t>Data Analysis &amp; Exploration </a:t>
            </a:r>
            <a:endParaRPr dirty="0">
              <a:solidFill>
                <a:srgbClr val="D14345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4"/>
          <p:cNvSpPr txBox="1">
            <a:spLocks noGrp="1"/>
          </p:cNvSpPr>
          <p:nvPr>
            <p:ph type="title"/>
          </p:nvPr>
        </p:nvSpPr>
        <p:spPr>
          <a:xfrm>
            <a:off x="713225" y="2122602"/>
            <a:ext cx="4562506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D14345"/>
                </a:solidFill>
              </a:rPr>
              <a:t>Coronavirus disease (COVID-19) is an infectious disease caused by the virus.</a:t>
            </a:r>
            <a:endParaRPr sz="1800" dirty="0">
              <a:solidFill>
                <a:srgbClr val="D14345"/>
              </a:solidFill>
            </a:endParaRPr>
          </a:p>
        </p:txBody>
      </p:sp>
      <p:sp>
        <p:nvSpPr>
          <p:cNvPr id="284" name="Google Shape;284;p44"/>
          <p:cNvSpPr txBox="1">
            <a:spLocks noGrp="1"/>
          </p:cNvSpPr>
          <p:nvPr>
            <p:ph type="title" idx="2"/>
          </p:nvPr>
        </p:nvSpPr>
        <p:spPr>
          <a:xfrm>
            <a:off x="713225" y="628650"/>
            <a:ext cx="6275404" cy="11695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tx1"/>
                </a:solidFill>
              </a:rPr>
              <a:t>What is</a:t>
            </a:r>
            <a:br>
              <a:rPr lang="en" sz="3600" dirty="0">
                <a:solidFill>
                  <a:schemeClr val="tx1"/>
                </a:solidFill>
              </a:rPr>
            </a:br>
            <a:r>
              <a:rPr lang="en" sz="3600" dirty="0">
                <a:solidFill>
                  <a:schemeClr val="tx1"/>
                </a:solidFill>
              </a:rPr>
              <a:t>Corona Virus</a:t>
            </a:r>
            <a:endParaRPr sz="36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398C7D-B55E-F135-A021-6A0D743B65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44"/>
          <a:stretch/>
        </p:blipFill>
        <p:spPr>
          <a:xfrm>
            <a:off x="5140417" y="92918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>
            <a:spLocks noGrp="1"/>
          </p:cNvSpPr>
          <p:nvPr>
            <p:ph type="subTitle" idx="1"/>
          </p:nvPr>
        </p:nvSpPr>
        <p:spPr>
          <a:xfrm>
            <a:off x="721177" y="929184"/>
            <a:ext cx="4685711" cy="32851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The CORONA VIRUS pandemic  had a significant impact on public health and created an urgent need for data-driven insights to understand the spread of the virus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sz="700" dirty="0"/>
              <a:t>          </a:t>
            </a:r>
            <a:endParaRPr lang="en" sz="700" dirty="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As a Data Analyst </a:t>
            </a:r>
            <a:r>
              <a:rPr lang="en-US" sz="1600" dirty="0"/>
              <a:t>, I analyzed the given dataset and drove meaningful solutions and insights</a:t>
            </a:r>
            <a:r>
              <a:rPr lang="en" sz="1600" dirty="0"/>
              <a:t> </a:t>
            </a:r>
            <a:endParaRPr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43A43E-CFC9-9A4A-F776-683700B23D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44"/>
          <a:stretch/>
        </p:blipFill>
        <p:spPr>
          <a:xfrm>
            <a:off x="5211978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6"/>
          <p:cNvSpPr txBox="1">
            <a:spLocks noGrp="1"/>
          </p:cNvSpPr>
          <p:nvPr>
            <p:ph type="title"/>
          </p:nvPr>
        </p:nvSpPr>
        <p:spPr>
          <a:xfrm>
            <a:off x="720000" y="524785"/>
            <a:ext cx="7710900" cy="6997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Overview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66C97D-FA09-B924-6693-937D9E8F1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564" y="1389148"/>
            <a:ext cx="8221650" cy="25401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7"/>
          <p:cNvSpPr txBox="1">
            <a:spLocks noGrp="1"/>
          </p:cNvSpPr>
          <p:nvPr>
            <p:ph type="title"/>
          </p:nvPr>
        </p:nvSpPr>
        <p:spPr>
          <a:xfrm>
            <a:off x="1129078" y="501673"/>
            <a:ext cx="7294922" cy="7118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Dataset Description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2170A0-0E2D-ECAE-B174-710B585239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44"/>
          <a:stretch/>
        </p:blipFill>
        <p:spPr>
          <a:xfrm>
            <a:off x="5243784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  <p:grpSp>
        <p:nvGrpSpPr>
          <p:cNvPr id="10" name="Google Shape;833;p75">
            <a:extLst>
              <a:ext uri="{FF2B5EF4-FFF2-40B4-BE49-F238E27FC236}">
                <a16:creationId xmlns:a16="http://schemas.microsoft.com/office/drawing/2014/main" id="{3DC2D8CD-C7AA-C466-ECDF-E8FCD176C2AB}"/>
              </a:ext>
            </a:extLst>
          </p:cNvPr>
          <p:cNvGrpSpPr/>
          <p:nvPr/>
        </p:nvGrpSpPr>
        <p:grpSpPr>
          <a:xfrm>
            <a:off x="806789" y="696476"/>
            <a:ext cx="322289" cy="322288"/>
            <a:chOff x="3432750" y="2410606"/>
            <a:chExt cx="322289" cy="322288"/>
          </a:xfrm>
        </p:grpSpPr>
        <p:sp>
          <p:nvSpPr>
            <p:cNvPr id="11" name="Google Shape;834;p75">
              <a:extLst>
                <a:ext uri="{FF2B5EF4-FFF2-40B4-BE49-F238E27FC236}">
                  <a16:creationId xmlns:a16="http://schemas.microsoft.com/office/drawing/2014/main" id="{5AD01EB1-AF98-C6E5-7A90-0778CF66CD68}"/>
                </a:ext>
              </a:extLst>
            </p:cNvPr>
            <p:cNvSpPr/>
            <p:nvPr/>
          </p:nvSpPr>
          <p:spPr>
            <a:xfrm>
              <a:off x="3470518" y="2448374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25178" h="25178" extrusionOk="0">
                  <a:moveTo>
                    <a:pt x="0" y="0"/>
                  </a:moveTo>
                  <a:lnTo>
                    <a:pt x="25179" y="0"/>
                  </a:lnTo>
                  <a:lnTo>
                    <a:pt x="25179" y="25179"/>
                  </a:lnTo>
                  <a:lnTo>
                    <a:pt x="0" y="251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835;p75">
              <a:extLst>
                <a:ext uri="{FF2B5EF4-FFF2-40B4-BE49-F238E27FC236}">
                  <a16:creationId xmlns:a16="http://schemas.microsoft.com/office/drawing/2014/main" id="{6B73644A-776B-15DE-2A8A-1454782EDA10}"/>
                </a:ext>
              </a:extLst>
            </p:cNvPr>
            <p:cNvSpPr/>
            <p:nvPr/>
          </p:nvSpPr>
          <p:spPr>
            <a:xfrm>
              <a:off x="3508286" y="2448374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25178" h="25178" extrusionOk="0">
                  <a:moveTo>
                    <a:pt x="0" y="0"/>
                  </a:moveTo>
                  <a:lnTo>
                    <a:pt x="25179" y="0"/>
                  </a:lnTo>
                  <a:lnTo>
                    <a:pt x="25179" y="25179"/>
                  </a:lnTo>
                  <a:lnTo>
                    <a:pt x="0" y="251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836;p75">
              <a:extLst>
                <a:ext uri="{FF2B5EF4-FFF2-40B4-BE49-F238E27FC236}">
                  <a16:creationId xmlns:a16="http://schemas.microsoft.com/office/drawing/2014/main" id="{A6C62812-EDCF-5EDC-1420-75500124051E}"/>
                </a:ext>
              </a:extLst>
            </p:cNvPr>
            <p:cNvSpPr/>
            <p:nvPr/>
          </p:nvSpPr>
          <p:spPr>
            <a:xfrm>
              <a:off x="3546054" y="2448374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25178" h="25178" extrusionOk="0">
                  <a:moveTo>
                    <a:pt x="0" y="0"/>
                  </a:moveTo>
                  <a:lnTo>
                    <a:pt x="25179" y="0"/>
                  </a:lnTo>
                  <a:lnTo>
                    <a:pt x="25179" y="25179"/>
                  </a:lnTo>
                  <a:lnTo>
                    <a:pt x="0" y="251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837;p75">
              <a:extLst>
                <a:ext uri="{FF2B5EF4-FFF2-40B4-BE49-F238E27FC236}">
                  <a16:creationId xmlns:a16="http://schemas.microsoft.com/office/drawing/2014/main" id="{0063B24D-E36B-64AB-B8ED-4700A3C3748C}"/>
                </a:ext>
              </a:extLst>
            </p:cNvPr>
            <p:cNvSpPr/>
            <p:nvPr/>
          </p:nvSpPr>
          <p:spPr>
            <a:xfrm>
              <a:off x="3602707" y="2448374"/>
              <a:ext cx="114563" cy="18883"/>
            </a:xfrm>
            <a:custGeom>
              <a:avLst/>
              <a:gdLst/>
              <a:ahLst/>
              <a:cxnLst/>
              <a:rect l="l" t="t" r="r" b="b"/>
              <a:pathLst>
                <a:path w="152751" h="25178" extrusionOk="0">
                  <a:moveTo>
                    <a:pt x="0" y="0"/>
                  </a:moveTo>
                  <a:lnTo>
                    <a:pt x="152751" y="0"/>
                  </a:lnTo>
                  <a:lnTo>
                    <a:pt x="152751" y="25179"/>
                  </a:lnTo>
                  <a:lnTo>
                    <a:pt x="0" y="251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838;p75">
              <a:extLst>
                <a:ext uri="{FF2B5EF4-FFF2-40B4-BE49-F238E27FC236}">
                  <a16:creationId xmlns:a16="http://schemas.microsoft.com/office/drawing/2014/main" id="{7ED95008-731D-C817-D792-DAAEBD1666FE}"/>
                </a:ext>
              </a:extLst>
            </p:cNvPr>
            <p:cNvSpPr/>
            <p:nvPr/>
          </p:nvSpPr>
          <p:spPr>
            <a:xfrm>
              <a:off x="3432750" y="2410606"/>
              <a:ext cx="322289" cy="322288"/>
            </a:xfrm>
            <a:custGeom>
              <a:avLst/>
              <a:gdLst/>
              <a:ahLst/>
              <a:cxnLst/>
              <a:rect l="l" t="t" r="r" b="b"/>
              <a:pathLst>
                <a:path w="429718" h="429718" extrusionOk="0">
                  <a:moveTo>
                    <a:pt x="0" y="0"/>
                  </a:moveTo>
                  <a:lnTo>
                    <a:pt x="0" y="429718"/>
                  </a:lnTo>
                  <a:lnTo>
                    <a:pt x="429718" y="429718"/>
                  </a:lnTo>
                  <a:lnTo>
                    <a:pt x="429718" y="0"/>
                  </a:lnTo>
                  <a:close/>
                  <a:moveTo>
                    <a:pt x="404539" y="25179"/>
                  </a:moveTo>
                  <a:lnTo>
                    <a:pt x="404539" y="100715"/>
                  </a:lnTo>
                  <a:lnTo>
                    <a:pt x="25179" y="100715"/>
                  </a:lnTo>
                  <a:lnTo>
                    <a:pt x="25179" y="25179"/>
                  </a:lnTo>
                  <a:close/>
                  <a:moveTo>
                    <a:pt x="25179" y="404539"/>
                  </a:moveTo>
                  <a:lnTo>
                    <a:pt x="25179" y="125894"/>
                  </a:lnTo>
                  <a:lnTo>
                    <a:pt x="404539" y="125894"/>
                  </a:lnTo>
                  <a:lnTo>
                    <a:pt x="404539" y="4045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839;p75">
              <a:extLst>
                <a:ext uri="{FF2B5EF4-FFF2-40B4-BE49-F238E27FC236}">
                  <a16:creationId xmlns:a16="http://schemas.microsoft.com/office/drawing/2014/main" id="{5432B48E-C6B5-DFC1-8CA1-2AE8EE181257}"/>
                </a:ext>
              </a:extLst>
            </p:cNvPr>
            <p:cNvSpPr/>
            <p:nvPr/>
          </p:nvSpPr>
          <p:spPr>
            <a:xfrm>
              <a:off x="3470518" y="2530205"/>
              <a:ext cx="132188" cy="94420"/>
            </a:xfrm>
            <a:custGeom>
              <a:avLst/>
              <a:gdLst/>
              <a:ahLst/>
              <a:cxnLst/>
              <a:rect l="l" t="t" r="r" b="b"/>
              <a:pathLst>
                <a:path w="176251" h="125893" extrusionOk="0">
                  <a:moveTo>
                    <a:pt x="138483" y="50358"/>
                  </a:moveTo>
                  <a:lnTo>
                    <a:pt x="88126" y="50358"/>
                  </a:lnTo>
                  <a:cubicBezTo>
                    <a:pt x="83713" y="50358"/>
                    <a:pt x="79477" y="51126"/>
                    <a:pt x="75536" y="52523"/>
                  </a:cubicBezTo>
                  <a:lnTo>
                    <a:pt x="75536" y="37768"/>
                  </a:lnTo>
                  <a:cubicBezTo>
                    <a:pt x="75536" y="16943"/>
                    <a:pt x="58594" y="0"/>
                    <a:pt x="37768" y="0"/>
                  </a:cubicBezTo>
                  <a:cubicBezTo>
                    <a:pt x="16943" y="0"/>
                    <a:pt x="0" y="16943"/>
                    <a:pt x="0" y="37768"/>
                  </a:cubicBezTo>
                  <a:lnTo>
                    <a:pt x="0" y="88126"/>
                  </a:lnTo>
                  <a:cubicBezTo>
                    <a:pt x="0" y="108951"/>
                    <a:pt x="16943" y="125894"/>
                    <a:pt x="37768" y="125894"/>
                  </a:cubicBezTo>
                  <a:cubicBezTo>
                    <a:pt x="47434" y="125894"/>
                    <a:pt x="56259" y="122241"/>
                    <a:pt x="62947" y="116246"/>
                  </a:cubicBezTo>
                  <a:cubicBezTo>
                    <a:pt x="69634" y="122241"/>
                    <a:pt x="78460" y="125894"/>
                    <a:pt x="88126" y="125894"/>
                  </a:cubicBezTo>
                  <a:lnTo>
                    <a:pt x="138483" y="125894"/>
                  </a:lnTo>
                  <a:cubicBezTo>
                    <a:pt x="159309" y="125894"/>
                    <a:pt x="176252" y="108951"/>
                    <a:pt x="176252" y="88126"/>
                  </a:cubicBezTo>
                  <a:cubicBezTo>
                    <a:pt x="176252" y="67300"/>
                    <a:pt x="159309" y="50358"/>
                    <a:pt x="138483" y="50358"/>
                  </a:cubicBezTo>
                  <a:close/>
                  <a:moveTo>
                    <a:pt x="25179" y="37768"/>
                  </a:moveTo>
                  <a:cubicBezTo>
                    <a:pt x="25179" y="30826"/>
                    <a:pt x="30826" y="25179"/>
                    <a:pt x="37768" y="25179"/>
                  </a:cubicBezTo>
                  <a:cubicBezTo>
                    <a:pt x="44710" y="25179"/>
                    <a:pt x="50358" y="30826"/>
                    <a:pt x="50358" y="37768"/>
                  </a:cubicBezTo>
                  <a:lnTo>
                    <a:pt x="50358" y="50358"/>
                  </a:lnTo>
                  <a:lnTo>
                    <a:pt x="25179" y="50358"/>
                  </a:lnTo>
                  <a:close/>
                  <a:moveTo>
                    <a:pt x="37768" y="100715"/>
                  </a:moveTo>
                  <a:cubicBezTo>
                    <a:pt x="30826" y="100715"/>
                    <a:pt x="25179" y="95068"/>
                    <a:pt x="25179" y="88126"/>
                  </a:cubicBezTo>
                  <a:lnTo>
                    <a:pt x="25179" y="75536"/>
                  </a:lnTo>
                  <a:lnTo>
                    <a:pt x="50358" y="75536"/>
                  </a:lnTo>
                  <a:lnTo>
                    <a:pt x="50358" y="88126"/>
                  </a:lnTo>
                  <a:cubicBezTo>
                    <a:pt x="50358" y="95068"/>
                    <a:pt x="44710" y="100715"/>
                    <a:pt x="37768" y="100715"/>
                  </a:cubicBezTo>
                  <a:close/>
                  <a:moveTo>
                    <a:pt x="100715" y="100715"/>
                  </a:moveTo>
                  <a:lnTo>
                    <a:pt x="88126" y="100715"/>
                  </a:lnTo>
                  <a:cubicBezTo>
                    <a:pt x="81184" y="100715"/>
                    <a:pt x="75536" y="95068"/>
                    <a:pt x="75536" y="88126"/>
                  </a:cubicBezTo>
                  <a:cubicBezTo>
                    <a:pt x="75536" y="81184"/>
                    <a:pt x="81184" y="75536"/>
                    <a:pt x="88126" y="75536"/>
                  </a:cubicBezTo>
                  <a:lnTo>
                    <a:pt x="100715" y="75536"/>
                  </a:lnTo>
                  <a:close/>
                  <a:moveTo>
                    <a:pt x="138483" y="100715"/>
                  </a:moveTo>
                  <a:lnTo>
                    <a:pt x="125894" y="100715"/>
                  </a:lnTo>
                  <a:lnTo>
                    <a:pt x="125894" y="75536"/>
                  </a:lnTo>
                  <a:lnTo>
                    <a:pt x="138483" y="75536"/>
                  </a:lnTo>
                  <a:cubicBezTo>
                    <a:pt x="145425" y="75536"/>
                    <a:pt x="151073" y="81184"/>
                    <a:pt x="151073" y="88126"/>
                  </a:cubicBezTo>
                  <a:cubicBezTo>
                    <a:pt x="151073" y="95068"/>
                    <a:pt x="145425" y="100715"/>
                    <a:pt x="138483" y="100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840;p75">
              <a:extLst>
                <a:ext uri="{FF2B5EF4-FFF2-40B4-BE49-F238E27FC236}">
                  <a16:creationId xmlns:a16="http://schemas.microsoft.com/office/drawing/2014/main" id="{E20B83EA-25DC-2DE6-1F63-A25330ED9148}"/>
                </a:ext>
              </a:extLst>
            </p:cNvPr>
            <p:cNvSpPr/>
            <p:nvPr/>
          </p:nvSpPr>
          <p:spPr>
            <a:xfrm>
              <a:off x="3624738" y="2540276"/>
              <a:ext cx="92532" cy="18883"/>
            </a:xfrm>
            <a:custGeom>
              <a:avLst/>
              <a:gdLst/>
              <a:ahLst/>
              <a:cxnLst/>
              <a:rect l="l" t="t" r="r" b="b"/>
              <a:pathLst>
                <a:path w="123376" h="25178" extrusionOk="0">
                  <a:moveTo>
                    <a:pt x="0" y="0"/>
                  </a:moveTo>
                  <a:lnTo>
                    <a:pt x="123376" y="0"/>
                  </a:lnTo>
                  <a:lnTo>
                    <a:pt x="123376" y="25179"/>
                  </a:lnTo>
                  <a:lnTo>
                    <a:pt x="0" y="251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841;p75">
              <a:extLst>
                <a:ext uri="{FF2B5EF4-FFF2-40B4-BE49-F238E27FC236}">
                  <a16:creationId xmlns:a16="http://schemas.microsoft.com/office/drawing/2014/main" id="{4F30D888-4AC9-6087-E97D-6A9360C49E85}"/>
                </a:ext>
              </a:extLst>
            </p:cNvPr>
            <p:cNvSpPr/>
            <p:nvPr/>
          </p:nvSpPr>
          <p:spPr>
            <a:xfrm>
              <a:off x="3624738" y="2581821"/>
              <a:ext cx="92532" cy="18883"/>
            </a:xfrm>
            <a:custGeom>
              <a:avLst/>
              <a:gdLst/>
              <a:ahLst/>
              <a:cxnLst/>
              <a:rect l="l" t="t" r="r" b="b"/>
              <a:pathLst>
                <a:path w="123376" h="25178" extrusionOk="0">
                  <a:moveTo>
                    <a:pt x="0" y="0"/>
                  </a:moveTo>
                  <a:lnTo>
                    <a:pt x="123376" y="0"/>
                  </a:lnTo>
                  <a:lnTo>
                    <a:pt x="123376" y="25179"/>
                  </a:lnTo>
                  <a:lnTo>
                    <a:pt x="0" y="251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842;p75">
              <a:extLst>
                <a:ext uri="{FF2B5EF4-FFF2-40B4-BE49-F238E27FC236}">
                  <a16:creationId xmlns:a16="http://schemas.microsoft.com/office/drawing/2014/main" id="{7DC99EBF-0391-0126-D06B-5AC01F5773B9}"/>
                </a:ext>
              </a:extLst>
            </p:cNvPr>
            <p:cNvSpPr/>
            <p:nvPr/>
          </p:nvSpPr>
          <p:spPr>
            <a:xfrm>
              <a:off x="3487396" y="2652951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25178" h="25178" extrusionOk="0">
                  <a:moveTo>
                    <a:pt x="0" y="0"/>
                  </a:moveTo>
                  <a:lnTo>
                    <a:pt x="25179" y="0"/>
                  </a:lnTo>
                  <a:lnTo>
                    <a:pt x="25179" y="25179"/>
                  </a:lnTo>
                  <a:lnTo>
                    <a:pt x="0" y="251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843;p75">
              <a:extLst>
                <a:ext uri="{FF2B5EF4-FFF2-40B4-BE49-F238E27FC236}">
                  <a16:creationId xmlns:a16="http://schemas.microsoft.com/office/drawing/2014/main" id="{E5DD2817-3769-3250-5571-31833A265390}"/>
                </a:ext>
              </a:extLst>
            </p:cNvPr>
            <p:cNvSpPr/>
            <p:nvPr/>
          </p:nvSpPr>
          <p:spPr>
            <a:xfrm>
              <a:off x="3527170" y="2652951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25178" h="25178" extrusionOk="0">
                  <a:moveTo>
                    <a:pt x="0" y="0"/>
                  </a:moveTo>
                  <a:lnTo>
                    <a:pt x="25179" y="0"/>
                  </a:lnTo>
                  <a:lnTo>
                    <a:pt x="25179" y="25179"/>
                  </a:lnTo>
                  <a:lnTo>
                    <a:pt x="0" y="251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844;p75">
              <a:extLst>
                <a:ext uri="{FF2B5EF4-FFF2-40B4-BE49-F238E27FC236}">
                  <a16:creationId xmlns:a16="http://schemas.microsoft.com/office/drawing/2014/main" id="{40F99857-784F-B4A1-4181-A9C0165A45AA}"/>
                </a:ext>
              </a:extLst>
            </p:cNvPr>
            <p:cNvSpPr/>
            <p:nvPr/>
          </p:nvSpPr>
          <p:spPr>
            <a:xfrm>
              <a:off x="3566944" y="2652951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25178" h="25178" extrusionOk="0">
                  <a:moveTo>
                    <a:pt x="0" y="0"/>
                  </a:moveTo>
                  <a:lnTo>
                    <a:pt x="25179" y="0"/>
                  </a:lnTo>
                  <a:lnTo>
                    <a:pt x="25179" y="25179"/>
                  </a:lnTo>
                  <a:lnTo>
                    <a:pt x="0" y="251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845;p75">
              <a:extLst>
                <a:ext uri="{FF2B5EF4-FFF2-40B4-BE49-F238E27FC236}">
                  <a16:creationId xmlns:a16="http://schemas.microsoft.com/office/drawing/2014/main" id="{A6A84091-FF19-1021-BA7C-F7001B82CF95}"/>
                </a:ext>
              </a:extLst>
            </p:cNvPr>
            <p:cNvSpPr/>
            <p:nvPr/>
          </p:nvSpPr>
          <p:spPr>
            <a:xfrm>
              <a:off x="3624738" y="2623996"/>
              <a:ext cx="92532" cy="56652"/>
            </a:xfrm>
            <a:custGeom>
              <a:avLst/>
              <a:gdLst/>
              <a:ahLst/>
              <a:cxnLst/>
              <a:rect l="l" t="t" r="r" b="b"/>
              <a:pathLst>
                <a:path w="123376" h="75536" extrusionOk="0">
                  <a:moveTo>
                    <a:pt x="0" y="75536"/>
                  </a:moveTo>
                  <a:lnTo>
                    <a:pt x="123376" y="75536"/>
                  </a:lnTo>
                  <a:lnTo>
                    <a:pt x="123376" y="0"/>
                  </a:lnTo>
                  <a:lnTo>
                    <a:pt x="0" y="0"/>
                  </a:lnTo>
                  <a:close/>
                  <a:moveTo>
                    <a:pt x="25179" y="25179"/>
                  </a:moveTo>
                  <a:lnTo>
                    <a:pt x="98197" y="25179"/>
                  </a:lnTo>
                  <a:lnTo>
                    <a:pt x="98197" y="50358"/>
                  </a:lnTo>
                  <a:lnTo>
                    <a:pt x="25179" y="503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0B619A9-6FBD-1B70-A2B5-15CE3223B75C}"/>
              </a:ext>
            </a:extLst>
          </p:cNvPr>
          <p:cNvSpPr txBox="1"/>
          <p:nvPr/>
        </p:nvSpPr>
        <p:spPr>
          <a:xfrm>
            <a:off x="806789" y="1689207"/>
            <a:ext cx="4961153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rgbClr val="D14345"/>
                </a:solidFill>
              </a:rPr>
              <a:t>Province</a:t>
            </a:r>
            <a:r>
              <a:rPr lang="en-US" b="1" dirty="0">
                <a:solidFill>
                  <a:srgbClr val="D14345"/>
                </a:solidFill>
              </a:rPr>
              <a:t>: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Geographic subdivision within a country/region. </a:t>
            </a:r>
          </a:p>
          <a:p>
            <a:endParaRPr lang="en-US" sz="300" dirty="0">
              <a:solidFill>
                <a:schemeClr val="tx1"/>
              </a:solidFill>
            </a:endParaRPr>
          </a:p>
          <a:p>
            <a:r>
              <a:rPr lang="en-US" b="1" u="sng" dirty="0">
                <a:solidFill>
                  <a:srgbClr val="D14345"/>
                </a:solidFill>
              </a:rPr>
              <a:t>Country/Region</a:t>
            </a:r>
            <a:r>
              <a:rPr lang="en-US" b="1" dirty="0">
                <a:solidFill>
                  <a:srgbClr val="D14345"/>
                </a:solidFill>
              </a:rPr>
              <a:t>: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Geographic entity where data is recorded.</a:t>
            </a:r>
          </a:p>
          <a:p>
            <a:endParaRPr lang="en-US" sz="300" dirty="0">
              <a:solidFill>
                <a:schemeClr val="tx1"/>
              </a:solidFill>
            </a:endParaRPr>
          </a:p>
          <a:p>
            <a:r>
              <a:rPr lang="en-US" b="1" u="sng" dirty="0">
                <a:solidFill>
                  <a:srgbClr val="D14345"/>
                </a:solidFill>
              </a:rPr>
              <a:t>Latitude</a:t>
            </a:r>
            <a:r>
              <a:rPr lang="en-US" b="1" dirty="0">
                <a:solidFill>
                  <a:srgbClr val="D14345"/>
                </a:solidFill>
              </a:rPr>
              <a:t>: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North-south position on Earth's surface. </a:t>
            </a:r>
          </a:p>
          <a:p>
            <a:endParaRPr lang="en-US" sz="300" dirty="0">
              <a:solidFill>
                <a:schemeClr val="tx1"/>
              </a:solidFill>
            </a:endParaRPr>
          </a:p>
          <a:p>
            <a:r>
              <a:rPr lang="en-US" b="1" u="sng" dirty="0">
                <a:solidFill>
                  <a:srgbClr val="D14345"/>
                </a:solidFill>
              </a:rPr>
              <a:t>Longitude</a:t>
            </a:r>
            <a:r>
              <a:rPr lang="en-US" b="1" dirty="0">
                <a:solidFill>
                  <a:srgbClr val="D14345"/>
                </a:solidFill>
              </a:rPr>
              <a:t>: </a:t>
            </a:r>
            <a:r>
              <a:rPr lang="en-US" dirty="0">
                <a:solidFill>
                  <a:schemeClr val="tx1"/>
                </a:solidFill>
              </a:rPr>
              <a:t>East-west position on Earth's surface.</a:t>
            </a:r>
          </a:p>
          <a:p>
            <a:endParaRPr lang="en-US" sz="300" dirty="0">
              <a:solidFill>
                <a:schemeClr val="tx1"/>
              </a:solidFill>
            </a:endParaRPr>
          </a:p>
          <a:p>
            <a:r>
              <a:rPr lang="en-US" b="1" u="sng" dirty="0">
                <a:solidFill>
                  <a:srgbClr val="D14345"/>
                </a:solidFill>
              </a:rPr>
              <a:t>Date</a:t>
            </a:r>
            <a:r>
              <a:rPr lang="en-US" b="1" dirty="0">
                <a:solidFill>
                  <a:srgbClr val="D14345"/>
                </a:solidFill>
              </a:rPr>
              <a:t>: </a:t>
            </a:r>
            <a:r>
              <a:rPr lang="en-US" dirty="0">
                <a:solidFill>
                  <a:schemeClr val="tx1"/>
                </a:solidFill>
              </a:rPr>
              <a:t>Recorded date of CORONA VIRUS data.</a:t>
            </a:r>
          </a:p>
          <a:p>
            <a:endParaRPr lang="en-US" sz="300" dirty="0">
              <a:solidFill>
                <a:schemeClr val="tx1"/>
              </a:solidFill>
            </a:endParaRPr>
          </a:p>
          <a:p>
            <a:r>
              <a:rPr lang="en-US" b="1" u="sng" dirty="0">
                <a:solidFill>
                  <a:srgbClr val="D14345"/>
                </a:solidFill>
              </a:rPr>
              <a:t>Confirmed</a:t>
            </a:r>
            <a:r>
              <a:rPr lang="en-US" b="1" dirty="0">
                <a:solidFill>
                  <a:srgbClr val="D14345"/>
                </a:solidFill>
              </a:rPr>
              <a:t>: </a:t>
            </a:r>
            <a:r>
              <a:rPr lang="en-US" dirty="0">
                <a:solidFill>
                  <a:schemeClr val="tx1"/>
                </a:solidFill>
              </a:rPr>
              <a:t>Number of diagnosed CORONA VIRUS cases. </a:t>
            </a:r>
          </a:p>
          <a:p>
            <a:endParaRPr lang="en-US" sz="300" dirty="0">
              <a:solidFill>
                <a:schemeClr val="tx1"/>
              </a:solidFill>
            </a:endParaRPr>
          </a:p>
          <a:p>
            <a:r>
              <a:rPr lang="en-US" b="1" u="sng" dirty="0">
                <a:solidFill>
                  <a:srgbClr val="D14345"/>
                </a:solidFill>
              </a:rPr>
              <a:t>Deaths</a:t>
            </a:r>
            <a:r>
              <a:rPr lang="en-US" b="1" dirty="0">
                <a:solidFill>
                  <a:srgbClr val="D14345"/>
                </a:solidFill>
              </a:rPr>
              <a:t>: </a:t>
            </a:r>
            <a:r>
              <a:rPr lang="en-US" dirty="0">
                <a:solidFill>
                  <a:schemeClr val="tx1"/>
                </a:solidFill>
              </a:rPr>
              <a:t>Number of CORONA VIRUS related deaths. </a:t>
            </a:r>
          </a:p>
          <a:p>
            <a:endParaRPr lang="en-US" sz="300" dirty="0">
              <a:solidFill>
                <a:schemeClr val="tx1"/>
              </a:solidFill>
            </a:endParaRPr>
          </a:p>
          <a:p>
            <a:r>
              <a:rPr lang="en-US" b="1" u="sng" dirty="0">
                <a:solidFill>
                  <a:srgbClr val="D14345"/>
                </a:solidFill>
              </a:rPr>
              <a:t>Recovered</a:t>
            </a:r>
            <a:r>
              <a:rPr lang="en-US" b="1" dirty="0">
                <a:solidFill>
                  <a:srgbClr val="D14345"/>
                </a:solidFill>
              </a:rPr>
              <a:t>: </a:t>
            </a:r>
            <a:r>
              <a:rPr lang="en-US" dirty="0">
                <a:solidFill>
                  <a:schemeClr val="tx1"/>
                </a:solidFill>
              </a:rPr>
              <a:t>Number of recovered CORONA VIRUS cases.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 </a:t>
            </a:r>
            <a:endParaRPr dirty="0"/>
          </a:p>
        </p:txBody>
      </p:sp>
      <p:sp>
        <p:nvSpPr>
          <p:cNvPr id="340" name="Google Shape;340;p48"/>
          <p:cNvSpPr txBox="1">
            <a:spLocks noGrp="1"/>
          </p:cNvSpPr>
          <p:nvPr>
            <p:ph type="subTitle" idx="4"/>
          </p:nvPr>
        </p:nvSpPr>
        <p:spPr>
          <a:xfrm>
            <a:off x="872310" y="1596102"/>
            <a:ext cx="2848900" cy="4135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Checking  NULL values</a:t>
            </a:r>
            <a:endParaRPr sz="18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0246D36-AD31-3857-96A0-946EB7D62B10}"/>
              </a:ext>
            </a:extLst>
          </p:cNvPr>
          <p:cNvGrpSpPr/>
          <p:nvPr/>
        </p:nvGrpSpPr>
        <p:grpSpPr>
          <a:xfrm>
            <a:off x="999531" y="2008582"/>
            <a:ext cx="4244253" cy="1903461"/>
            <a:chOff x="999531" y="2008582"/>
            <a:chExt cx="4244253" cy="190346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B7AD2E6-8E0F-1788-C9AD-BEDA50232830}"/>
                </a:ext>
              </a:extLst>
            </p:cNvPr>
            <p:cNvSpPr/>
            <p:nvPr/>
          </p:nvSpPr>
          <p:spPr>
            <a:xfrm>
              <a:off x="999531" y="2008582"/>
              <a:ext cx="4244253" cy="190346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3DA62A3-DA0E-84AB-3022-A70282BD76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74" b="5140"/>
            <a:stretch/>
          </p:blipFill>
          <p:spPr>
            <a:xfrm>
              <a:off x="999531" y="2009621"/>
              <a:ext cx="3445248" cy="1902422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CC640C4-F9F8-EED6-6855-02D53B93659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44"/>
          <a:stretch/>
        </p:blipFill>
        <p:spPr>
          <a:xfrm>
            <a:off x="5243784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>
            <a:spLocks noGrp="1"/>
          </p:cNvSpPr>
          <p:nvPr>
            <p:ph type="subTitle" idx="4"/>
          </p:nvPr>
        </p:nvSpPr>
        <p:spPr>
          <a:xfrm>
            <a:off x="872309" y="1661772"/>
            <a:ext cx="3587934" cy="7485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Check Total Number of Rows</a:t>
            </a:r>
            <a:endParaRPr sz="18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B26D5C8-7F0C-4AD7-493F-8B0D0428FFD1}"/>
              </a:ext>
            </a:extLst>
          </p:cNvPr>
          <p:cNvGrpSpPr/>
          <p:nvPr/>
        </p:nvGrpSpPr>
        <p:grpSpPr>
          <a:xfrm>
            <a:off x="984066" y="2571750"/>
            <a:ext cx="4259718" cy="558829"/>
            <a:chOff x="984066" y="2571750"/>
            <a:chExt cx="4259718" cy="55882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5BE26B6-8676-27F1-B1BE-94A5B2FD099A}"/>
                </a:ext>
              </a:extLst>
            </p:cNvPr>
            <p:cNvSpPr/>
            <p:nvPr/>
          </p:nvSpPr>
          <p:spPr>
            <a:xfrm>
              <a:off x="984066" y="2571750"/>
              <a:ext cx="4259718" cy="55882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98C7D7C-D386-2792-53D6-FCEFA6589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4066" y="2571750"/>
              <a:ext cx="3587934" cy="558829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8C8D8D7-CEF6-5B35-1B64-45016ECC80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44"/>
          <a:stretch/>
        </p:blipFill>
        <p:spPr>
          <a:xfrm>
            <a:off x="5243784" y="1026715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5102202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8"/>
          <p:cNvSpPr txBox="1">
            <a:spLocks noGrp="1"/>
          </p:cNvSpPr>
          <p:nvPr>
            <p:ph type="subTitle" idx="4"/>
          </p:nvPr>
        </p:nvSpPr>
        <p:spPr>
          <a:xfrm>
            <a:off x="872310" y="1661772"/>
            <a:ext cx="4009791" cy="7485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Checking start date and end date</a:t>
            </a:r>
            <a:endParaRPr sz="18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35EF0C7-393B-1CEE-96DD-3C4E72435766}"/>
              </a:ext>
            </a:extLst>
          </p:cNvPr>
          <p:cNvGrpSpPr/>
          <p:nvPr/>
        </p:nvGrpSpPr>
        <p:grpSpPr>
          <a:xfrm>
            <a:off x="931944" y="2571750"/>
            <a:ext cx="4200084" cy="855262"/>
            <a:chOff x="931944" y="2571750"/>
            <a:chExt cx="4200084" cy="85526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8930353-0793-203B-7AE4-ED31CC9EA8F6}"/>
                </a:ext>
              </a:extLst>
            </p:cNvPr>
            <p:cNvSpPr/>
            <p:nvPr/>
          </p:nvSpPr>
          <p:spPr>
            <a:xfrm>
              <a:off x="931944" y="2571750"/>
              <a:ext cx="4200084" cy="85526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D8EDBDC-3C25-41A4-CC4C-5B839DA8C7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1974"/>
            <a:stretch/>
          </p:blipFill>
          <p:spPr>
            <a:xfrm>
              <a:off x="931944" y="2571750"/>
              <a:ext cx="3699690" cy="855262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705B501-0DBF-2546-B250-A6B8DDB888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44"/>
          <a:stretch/>
        </p:blipFill>
        <p:spPr>
          <a:xfrm>
            <a:off x="5243784" y="1018764"/>
            <a:ext cx="3502505" cy="3285131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42036317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rbovirus by Slidesgo">
  <a:themeElements>
    <a:clrScheme name="Simple Light">
      <a:dk1>
        <a:srgbClr val="FFFFFF"/>
      </a:dk1>
      <a:lt1>
        <a:srgbClr val="030303"/>
      </a:lt1>
      <a:dk2>
        <a:srgbClr val="595959"/>
      </a:dk2>
      <a:lt2>
        <a:srgbClr val="E2E2E2"/>
      </a:lt2>
      <a:accent1>
        <a:srgbClr val="ADADAD"/>
      </a:accent1>
      <a:accent2>
        <a:srgbClr val="393939"/>
      </a:accent2>
      <a:accent3>
        <a:srgbClr val="6A6A6A"/>
      </a:accent3>
      <a:accent4>
        <a:srgbClr val="7D7D7D"/>
      </a:accent4>
      <a:accent5>
        <a:srgbClr val="969696"/>
      </a:accent5>
      <a:accent6>
        <a:srgbClr val="202020"/>
      </a:accent6>
      <a:hlink>
        <a:srgbClr val="FFFDF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286</Words>
  <Application>Microsoft Office PowerPoint</Application>
  <PresentationFormat>On-screen Show (16:9)</PresentationFormat>
  <Paragraphs>54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Montserrat</vt:lpstr>
      <vt:lpstr>Montserrat Light</vt:lpstr>
      <vt:lpstr>Raleway</vt:lpstr>
      <vt:lpstr>Calibri</vt:lpstr>
      <vt:lpstr>Arial</vt:lpstr>
      <vt:lpstr>Inter</vt:lpstr>
      <vt:lpstr>Calibri Light</vt:lpstr>
      <vt:lpstr>Open Sans</vt:lpstr>
      <vt:lpstr>Anaheim</vt:lpstr>
      <vt:lpstr>Arbovirus by Slidesgo</vt:lpstr>
      <vt:lpstr>Custom Design</vt:lpstr>
      <vt:lpstr>CoronaVirus Analysis</vt:lpstr>
      <vt:lpstr>Table of contents</vt:lpstr>
      <vt:lpstr>Coronavirus disease (COVID-19) is an infectious disease caused by the virus.</vt:lpstr>
      <vt:lpstr>PowerPoint Presentation</vt:lpstr>
      <vt:lpstr>Dataset Overview</vt:lpstr>
      <vt:lpstr> Dataset Description</vt:lpstr>
      <vt:lpstr>Data Analysis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CoronaVirus Analysis</dc:title>
  <dc:creator>Nexgen</dc:creator>
  <cp:lastModifiedBy>Nexgen</cp:lastModifiedBy>
  <cp:revision>5</cp:revision>
  <dcterms:modified xsi:type="dcterms:W3CDTF">2024-05-05T10:28:07Z</dcterms:modified>
</cp:coreProperties>
</file>